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</p:sldMasterIdLst>
  <p:sldIdLst>
    <p:sldId id="288" r:id="rId2"/>
    <p:sldId id="271" r:id="rId3"/>
    <p:sldId id="258" r:id="rId4"/>
    <p:sldId id="275" r:id="rId5"/>
    <p:sldId id="276" r:id="rId6"/>
    <p:sldId id="277" r:id="rId7"/>
    <p:sldId id="260" r:id="rId8"/>
    <p:sldId id="278" r:id="rId9"/>
    <p:sldId id="279" r:id="rId10"/>
    <p:sldId id="281" r:id="rId11"/>
    <p:sldId id="282" r:id="rId12"/>
    <p:sldId id="261" r:id="rId13"/>
    <p:sldId id="284" r:id="rId14"/>
    <p:sldId id="285" r:id="rId15"/>
    <p:sldId id="286" r:id="rId16"/>
    <p:sldId id="287" r:id="rId17"/>
    <p:sldId id="257" r:id="rId18"/>
    <p:sldId id="268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A465"/>
    <a:srgbClr val="733B62"/>
    <a:srgbClr val="667168"/>
    <a:srgbClr val="A4C0E7"/>
    <a:srgbClr val="E1CFEA"/>
    <a:srgbClr val="5F300C"/>
    <a:srgbClr val="EE9A54"/>
    <a:srgbClr val="7D1022"/>
    <a:srgbClr val="3C4556"/>
    <a:srgbClr val="DF74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9/1/2019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47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9/1/2019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71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9/1/2019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27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9/1/2019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89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9/1/2019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83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9/1/2019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29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9/1/2019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75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9/1/2019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48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9/1/2019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93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9/1/2019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36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9/1/2019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58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63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62" r:id="rId5"/>
    <p:sldLayoutId id="2147483756" r:id="rId6"/>
    <p:sldLayoutId id="2147483757" r:id="rId7"/>
    <p:sldLayoutId id="2147483758" r:id="rId8"/>
    <p:sldLayoutId id="2147483761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BB5F6E-AE3E-44D7-BEC7-ACE39A58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97064CF-487C-4F6A-BC87-C5B3757FC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5746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7E9970-CDF1-431D-9C43-29CF74B49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3" name="Espaço Reservado para Conteúdo 12">
            <a:extLst>
              <a:ext uri="{FF2B5EF4-FFF2-40B4-BE49-F238E27FC236}">
                <a16:creationId xmlns:a16="http://schemas.microsoft.com/office/drawing/2014/main" id="{24D2AB65-FB46-4A6D-ACDE-99AEA6F18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5CFDBBB6-237B-43E3-A03A-7793D4A46253}"/>
              </a:ext>
            </a:extLst>
          </p:cNvPr>
          <p:cNvSpPr txBox="1">
            <a:spLocks/>
          </p:cNvSpPr>
          <p:nvPr/>
        </p:nvSpPr>
        <p:spPr>
          <a:xfrm>
            <a:off x="-101600" y="6007100"/>
            <a:ext cx="12192000" cy="1021497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Clr>
                <a:srgbClr val="1CADE4"/>
              </a:buClr>
            </a:pPr>
            <a:r>
              <a:rPr lang="es-ES" sz="4000" b="1" i="1" dirty="0">
                <a:ln w="0"/>
                <a:solidFill>
                  <a:prstClr val="black"/>
                </a:solidFill>
                <a:effectLst>
                  <a:glow rad="254000">
                    <a:prstClr val="white"/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MIEDO ES EL RESULTADO DE LA IGNORANCIA</a:t>
            </a:r>
            <a:endParaRPr lang="pt-BR" sz="4000" b="1" i="1" dirty="0">
              <a:ln w="0"/>
              <a:solidFill>
                <a:prstClr val="black"/>
              </a:solidFill>
              <a:effectLst>
                <a:glow rad="254000">
                  <a:prstClr val="white"/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800" b="1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1228A1B-33EE-4095-B62B-C8B07FB0DAD6}"/>
              </a:ext>
            </a:extLst>
          </p:cNvPr>
          <p:cNvSpPr txBox="1"/>
          <p:nvPr/>
        </p:nvSpPr>
        <p:spPr>
          <a:xfrm>
            <a:off x="528638" y="872281"/>
            <a:ext cx="39369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effectLst>
                  <a:glow rad="2921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Una mente atrapada en el </a:t>
            </a:r>
            <a:r>
              <a:rPr lang="es-MX" sz="4000" b="1" dirty="0">
                <a:effectLst>
                  <a:glow rad="596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miedo</a:t>
            </a:r>
            <a:r>
              <a:rPr lang="es-MX" sz="4000" b="1" dirty="0">
                <a:effectLst>
                  <a:glow rad="2921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vive en la confusión, en el conflicto. </a:t>
            </a:r>
            <a:endParaRPr lang="pt-BR" sz="4000" dirty="0">
              <a:effectLst>
                <a:glow rad="2921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7BC9DD2-CC31-4CD9-8473-BD42A51F575A}"/>
              </a:ext>
            </a:extLst>
          </p:cNvPr>
          <p:cNvSpPr txBox="1"/>
          <p:nvPr/>
        </p:nvSpPr>
        <p:spPr>
          <a:xfrm>
            <a:off x="7353935" y="1011981"/>
            <a:ext cx="47364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effectLst>
                  <a:glow rad="4318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 se atreve a salirse de sus patrones de pensamiento y esto genera hipocresía .</a:t>
            </a:r>
            <a:endParaRPr lang="pt-BR" sz="3600" b="1" dirty="0">
              <a:effectLst>
                <a:glow rad="4318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600" b="1" dirty="0">
              <a:effectLst>
                <a:glow rad="4318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7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AB29A4D-4D89-4C41-9570-71A7CC41A7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1" b="7611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70B9272-51B7-49D6-A962-11DD8524B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4036704"/>
            <a:ext cx="4630420" cy="2100997"/>
          </a:xfrm>
          <a:effectLst>
            <a:glow rad="127000">
              <a:schemeClr val="bg1"/>
            </a:glow>
          </a:effectLst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ES" sz="3200" b="1" i="1" spc="0" dirty="0">
                <a:ln w="0"/>
                <a:solidFill>
                  <a:schemeClr val="tx1"/>
                </a:solidFill>
                <a:effectLst>
                  <a:glow rad="5207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…la Personalidad nunca quiere que la descubran tal y como es, porque ella es quien nutre a los yoes, y tiene cierta sapiencia para poder seguir consumiéndonos dentro de ese mundo tan fantasioso, como es donde ella vive. </a:t>
            </a:r>
            <a:endParaRPr lang="pt-BR" sz="3200" b="1" spc="0" dirty="0">
              <a:ln w="0"/>
              <a:solidFill>
                <a:schemeClr val="tx1"/>
              </a:solidFill>
              <a:effectLst>
                <a:glow rad="5207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506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E65E759-7E79-4200-AB4F-B4967BDAB1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00"/>
          <a:stretch/>
        </p:blipFill>
        <p:spPr>
          <a:xfrm>
            <a:off x="0" y="0"/>
            <a:ext cx="12192000" cy="691980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8E1476F-3D92-48FA-80CF-AF9A436D9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51" b="10807"/>
          <a:stretch/>
        </p:blipFill>
        <p:spPr>
          <a:xfrm>
            <a:off x="4139428" y="2209800"/>
            <a:ext cx="7793491" cy="452628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E75932-E6A1-4185-B810-4AA7A6A4F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981" y="1652692"/>
            <a:ext cx="11262360" cy="3886200"/>
          </a:xfrm>
        </p:spPr>
        <p:txBody>
          <a:bodyPr>
            <a:noAutofit/>
          </a:bodyPr>
          <a:lstStyle/>
          <a:p>
            <a:pPr indent="0">
              <a:lnSpc>
                <a:spcPct val="160000"/>
              </a:lnSpc>
              <a:buNone/>
            </a:pPr>
            <a:r>
              <a:rPr lang="es-ES" sz="3200" i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Miedos:</a:t>
            </a:r>
          </a:p>
          <a:p>
            <a:pPr indent="828000"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es-ES" sz="3200" i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salir en cuerpo Astral</a:t>
            </a:r>
          </a:p>
          <a:p>
            <a:pPr indent="828000"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es-ES" sz="3200" i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salir en Jinas</a:t>
            </a:r>
          </a:p>
          <a:p>
            <a:pPr indent="828000"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es-ES" sz="3200" i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algunas practicas de Teurgia</a:t>
            </a:r>
          </a:p>
          <a:p>
            <a:pPr indent="828000"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es-ES" sz="3200" i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los tres factores de la revolución de la conciencia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A5D37DC-64B0-46AE-940D-97C6419700D7}"/>
              </a:ext>
            </a:extLst>
          </p:cNvPr>
          <p:cNvSpPr txBox="1"/>
          <p:nvPr/>
        </p:nvSpPr>
        <p:spPr>
          <a:xfrm>
            <a:off x="259080" y="308774"/>
            <a:ext cx="11262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miedo es uno obstáculo en la obra espiritual y en nuestra vida en general…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063461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E65E759-7E79-4200-AB4F-B4967BDAB1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00"/>
          <a:stretch/>
        </p:blipFill>
        <p:spPr>
          <a:xfrm>
            <a:off x="0" y="0"/>
            <a:ext cx="12192000" cy="691980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8E1476F-3D92-48FA-80CF-AF9A436D9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51" b="10807"/>
          <a:stretch/>
        </p:blipFill>
        <p:spPr>
          <a:xfrm>
            <a:off x="4139428" y="2209800"/>
            <a:ext cx="7793491" cy="452628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D871284D-35CF-45B6-8F4B-F78156D58B3B}"/>
              </a:ext>
            </a:extLst>
          </p:cNvPr>
          <p:cNvSpPr txBox="1">
            <a:spLocks/>
          </p:cNvSpPr>
          <p:nvPr/>
        </p:nvSpPr>
        <p:spPr>
          <a:xfrm>
            <a:off x="347981" y="5511345"/>
            <a:ext cx="11262360" cy="86926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828000"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es-ES" sz="3200" i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los tres factores de la revolución de la conciencia; 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0BC5C329-8480-4960-B3E6-953E04694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0281" y="1341307"/>
            <a:ext cx="10777219" cy="2051892"/>
          </a:xfrm>
        </p:spPr>
        <p:txBody>
          <a:bodyPr>
            <a:normAutofit lnSpcReduction="10000"/>
          </a:bodyPr>
          <a:lstStyle/>
          <a:p>
            <a:r>
              <a:rPr lang="es-419" sz="3500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 Morir : </a:t>
            </a:r>
          </a:p>
          <a:p>
            <a:pPr lvl="4" indent="324000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s-419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Miedo al que dirán</a:t>
            </a:r>
          </a:p>
          <a:p>
            <a:pPr lvl="4" indent="324000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s-419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Miedo de enfrentarnos a aspectos psicológicos difíciles</a:t>
            </a:r>
          </a:p>
          <a:p>
            <a:pPr lvl="4" indent="324000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s-419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Imitamos a otros por miedo y son errores </a:t>
            </a:r>
          </a:p>
          <a:p>
            <a:pPr lvl="4" indent="324000">
              <a:buClr>
                <a:srgbClr val="7030A0"/>
              </a:buClr>
              <a:buFont typeface="Wingdings" panose="05000000000000000000" pitchFamily="2" charset="2"/>
              <a:buChar char="v"/>
            </a:pPr>
            <a:endParaRPr lang="es-419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99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0.00964 -0.77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" y="-3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uiExpand="1" build="p"/>
      <p:bldP spid="5" grpI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E65E759-7E79-4200-AB4F-B4967BDAB1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00"/>
          <a:stretch/>
        </p:blipFill>
        <p:spPr>
          <a:xfrm>
            <a:off x="0" y="0"/>
            <a:ext cx="12192000" cy="691980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8E1476F-3D92-48FA-80CF-AF9A436D9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51" b="10807"/>
          <a:stretch/>
        </p:blipFill>
        <p:spPr>
          <a:xfrm>
            <a:off x="4139428" y="2209800"/>
            <a:ext cx="7793491" cy="452628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D871284D-35CF-45B6-8F4B-F78156D58B3B}"/>
              </a:ext>
            </a:extLst>
          </p:cNvPr>
          <p:cNvSpPr txBox="1">
            <a:spLocks/>
          </p:cNvSpPr>
          <p:nvPr/>
        </p:nvSpPr>
        <p:spPr>
          <a:xfrm>
            <a:off x="467359" y="225671"/>
            <a:ext cx="11262360" cy="86926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828000"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es-ES" sz="3200" i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los tres factores de la revolución de la conciencia; </a:t>
            </a:r>
          </a:p>
        </p:txBody>
      </p:sp>
      <p:sp>
        <p:nvSpPr>
          <p:cNvPr id="9" name="Espaço Reservado para Conteúdo 4">
            <a:extLst>
              <a:ext uri="{FF2B5EF4-FFF2-40B4-BE49-F238E27FC236}">
                <a16:creationId xmlns:a16="http://schemas.microsoft.com/office/drawing/2014/main" id="{45C3398D-2C1A-43F2-9150-1B9DCA15223F}"/>
              </a:ext>
            </a:extLst>
          </p:cNvPr>
          <p:cNvSpPr txBox="1">
            <a:spLocks/>
          </p:cNvSpPr>
          <p:nvPr/>
        </p:nvSpPr>
        <p:spPr>
          <a:xfrm>
            <a:off x="963931" y="1291365"/>
            <a:ext cx="10777219" cy="2941316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3500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Factor Nacer : </a:t>
            </a:r>
          </a:p>
          <a:p>
            <a:pPr lvl="4" indent="324000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s-419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 casan por miedo a quedarse solos</a:t>
            </a:r>
          </a:p>
          <a:p>
            <a:pPr lvl="4" indent="324000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s-419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Miedo a la transmutación</a:t>
            </a:r>
          </a:p>
          <a:p>
            <a:pPr lvl="4" indent="324000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s-419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Miedo a quedar embarazada</a:t>
            </a:r>
          </a:p>
          <a:p>
            <a:pPr lvl="4" indent="324000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s-419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Miedo a perder la energía y no llega a los 100 grados</a:t>
            </a:r>
          </a:p>
          <a:p>
            <a:pPr lvl="4" indent="324000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s-419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Los tabúes son miedos</a:t>
            </a:r>
          </a:p>
        </p:txBody>
      </p:sp>
    </p:spTree>
    <p:extLst>
      <p:ext uri="{BB962C8B-B14F-4D97-AF65-F5344CB8AC3E}">
        <p14:creationId xmlns:p14="http://schemas.microsoft.com/office/powerpoint/2010/main" val="13446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9" grpId="1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E65E759-7E79-4200-AB4F-B4967BDAB1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00"/>
          <a:stretch/>
        </p:blipFill>
        <p:spPr>
          <a:xfrm>
            <a:off x="0" y="0"/>
            <a:ext cx="12192000" cy="691980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8E1476F-3D92-48FA-80CF-AF9A436D9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51" b="10807"/>
          <a:stretch/>
        </p:blipFill>
        <p:spPr>
          <a:xfrm>
            <a:off x="4139428" y="2209800"/>
            <a:ext cx="7793491" cy="452628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9" name="Espaço Reservado para Conteúdo 4">
            <a:extLst>
              <a:ext uri="{FF2B5EF4-FFF2-40B4-BE49-F238E27FC236}">
                <a16:creationId xmlns:a16="http://schemas.microsoft.com/office/drawing/2014/main" id="{45C3398D-2C1A-43F2-9150-1B9DCA15223F}"/>
              </a:ext>
            </a:extLst>
          </p:cNvPr>
          <p:cNvSpPr txBox="1">
            <a:spLocks/>
          </p:cNvSpPr>
          <p:nvPr/>
        </p:nvSpPr>
        <p:spPr>
          <a:xfrm>
            <a:off x="963931" y="1291365"/>
            <a:ext cx="10777219" cy="294131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3500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Factor Sacrificio: </a:t>
            </a:r>
          </a:p>
          <a:p>
            <a:pPr lvl="4" indent="324000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s-419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Miedo a lanzarse a la misión</a:t>
            </a:r>
          </a:p>
          <a:p>
            <a:pPr lvl="4" indent="324000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s-419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 hace un curso de instructores</a:t>
            </a:r>
          </a:p>
          <a:p>
            <a:pPr lvl="4" indent="324000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s-419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 colabora en la parte económica por que cree que va quedarse sin dinero 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43BE85AE-F690-4196-A091-98A6E5A9F6DE}"/>
              </a:ext>
            </a:extLst>
          </p:cNvPr>
          <p:cNvSpPr txBox="1">
            <a:spLocks/>
          </p:cNvSpPr>
          <p:nvPr/>
        </p:nvSpPr>
        <p:spPr>
          <a:xfrm>
            <a:off x="467359" y="225671"/>
            <a:ext cx="11262360" cy="86926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828000"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es-ES" sz="3200" i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los tres factores de la revolución de la conciencia; </a:t>
            </a:r>
          </a:p>
        </p:txBody>
      </p:sp>
    </p:spTree>
    <p:extLst>
      <p:ext uri="{BB962C8B-B14F-4D97-AF65-F5344CB8AC3E}">
        <p14:creationId xmlns:p14="http://schemas.microsoft.com/office/powerpoint/2010/main" val="403251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9" grpI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EF77D38-DCA4-4E77-B32E-62B72F81A9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 t="-323" b="1"/>
          <a:stretch/>
        </p:blipFill>
        <p:spPr>
          <a:xfrm>
            <a:off x="0" y="-208182"/>
            <a:ext cx="12192000" cy="6906579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9BF07AF-1CD4-441A-B2F0-50A80AB46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81" y="350618"/>
            <a:ext cx="5400038" cy="767497"/>
          </a:xfrm>
        </p:spPr>
        <p:txBody>
          <a:bodyPr>
            <a:normAutofit/>
          </a:bodyPr>
          <a:lstStyle/>
          <a:p>
            <a:r>
              <a:rPr lang="es-419" sz="3600" b="1" i="1" spc="5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77800">
                    <a:schemeClr val="tx1"/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Miedos Mas comunes: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102B9651-B2CB-4F92-9912-64EB49850133}"/>
              </a:ext>
            </a:extLst>
          </p:cNvPr>
          <p:cNvSpPr txBox="1">
            <a:spLocks/>
          </p:cNvSpPr>
          <p:nvPr/>
        </p:nvSpPr>
        <p:spPr>
          <a:xfrm>
            <a:off x="5246914" y="340666"/>
            <a:ext cx="6787605" cy="38862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828000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es-ES" sz="2800" i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la Muerte</a:t>
            </a:r>
          </a:p>
          <a:p>
            <a:pPr indent="828000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es-ES" sz="2800" i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Hablar en publico</a:t>
            </a:r>
          </a:p>
          <a:p>
            <a:pPr indent="828000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es-ES" sz="2800" i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 dolor</a:t>
            </a:r>
          </a:p>
          <a:p>
            <a:pPr indent="828000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es-ES" sz="2800" i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no ser amado</a:t>
            </a:r>
          </a:p>
          <a:p>
            <a:pPr indent="828000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es-ES" sz="2800" i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lo desconocido </a:t>
            </a:r>
          </a:p>
          <a:p>
            <a:pPr indent="828000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es-ES" sz="2800" i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 fracaso </a:t>
            </a:r>
          </a:p>
          <a:p>
            <a:pPr indent="828000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es-ES" sz="2800" i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no tener trabajo</a:t>
            </a:r>
          </a:p>
          <a:p>
            <a:pPr indent="828000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es-ES" sz="2800" i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La pobreza</a:t>
            </a:r>
          </a:p>
          <a:p>
            <a:pPr indent="828000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es-ES" sz="2800" i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 que dirán</a:t>
            </a:r>
          </a:p>
          <a:p>
            <a:pPr indent="828000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es-ES" sz="2800" i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perder la imagen</a:t>
            </a:r>
          </a:p>
          <a:p>
            <a:pPr indent="828000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es-ES" sz="2800" i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perder a alguien, familia o amigo</a:t>
            </a:r>
          </a:p>
          <a:p>
            <a:pPr indent="828000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es-ES" sz="2800" i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la soledad </a:t>
            </a:r>
          </a:p>
        </p:txBody>
      </p:sp>
    </p:spTree>
    <p:extLst>
      <p:ext uri="{BB962C8B-B14F-4D97-AF65-F5344CB8AC3E}">
        <p14:creationId xmlns:p14="http://schemas.microsoft.com/office/powerpoint/2010/main" val="233706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3E64CA44-2A61-47FF-9FAD-AA2C18747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t="11437" r="212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3EF13F8-4A66-4918-ABC5-1C90EA993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s-ES" sz="4400" i="1" spc="0" dirty="0">
                <a:ln w="0"/>
                <a:solidFill>
                  <a:schemeClr val="tx1"/>
                </a:solidFill>
                <a:effectLst>
                  <a:glow rad="254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Herramientas que nos </a:t>
            </a:r>
            <a:br>
              <a:rPr lang="es-ES" sz="4400" i="1" spc="0" dirty="0">
                <a:ln w="0"/>
                <a:solidFill>
                  <a:schemeClr val="tx1"/>
                </a:solidFill>
                <a:effectLst>
                  <a:glow rad="254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400" i="1" spc="0" dirty="0">
                <a:ln w="0"/>
                <a:solidFill>
                  <a:schemeClr val="tx1"/>
                </a:solidFill>
                <a:effectLst>
                  <a:glow rad="254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brinda la Gnosis :</a:t>
            </a:r>
            <a:endParaRPr lang="pt-BR" sz="4400" spc="0" dirty="0">
              <a:ln w="0"/>
              <a:solidFill>
                <a:schemeClr val="tx1"/>
              </a:solidFill>
              <a:effectLst>
                <a:glow rad="2540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F6FF0F6-47D2-4630-9133-A3EAA6BFB5A8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2" b="95052" l="9983" r="89996">
                        <a14:foregroundMark x1="61068" y1="20139" x2="61950" y2="19156"/>
                        <a14:foregroundMark x1="72504" y1="37992" x2="73513" y2="37992"/>
                        <a14:foregroundMark x1="50109" y1="36400" x2="64648" y2="54803"/>
                        <a14:foregroundMark x1="30676" y1="20180" x2="32688" y2="20968"/>
                        <a14:foregroundMark x1="28571" y1="19355" x2="29780" y2="19829"/>
                        <a14:foregroundMark x1="42131" y1="83548" x2="42373" y2="79032"/>
                        <a14:foregroundMark x1="31719" y1="86129" x2="32688" y2="80645"/>
                        <a14:foregroundMark x1="33898" y1="85484" x2="35109" y2="82903"/>
                        <a14:foregroundMark x1="43099" y1="89032" x2="44552" y2="85806"/>
                        <a14:foregroundMark x1="58838" y1="80323" x2="59080" y2="85161"/>
                        <a14:foregroundMark x1="68523" y1="77097" x2="70702" y2="78387"/>
                        <a14:foregroundMark x1="75061" y1="53548" x2="76755" y2="55806"/>
                        <a14:foregroundMark x1="28329" y1="58710" x2="30024" y2="58387"/>
                        <a14:foregroundMark x1="19855" y1="43226" x2="22518" y2="42903"/>
                        <a14:backgroundMark x1="31793" y1="66898" x2="28103" y2="68634"/>
                        <a14:backgroundMark x1="32053" y1="70399" x2="28885" y2="78096"/>
                        <a14:backgroundMark x1="34372" y1="74094" x2="33095" y2="74769"/>
                        <a14:backgroundMark x1="35720" y1="73380" x2="34378" y2="74090"/>
                        <a14:backgroundMark x1="45052" y1="79688" x2="43598" y2="82986"/>
                        <a14:backgroundMark x1="35351" y1="34194" x2="31338" y2="23278"/>
                        <a14:backgroundMark x1="29186" y1="18303" x2="22760" y2="16774"/>
                        <a14:backgroundMark x1="26347" y1="23163" x2="21065" y2="19032"/>
                        <a14:backgroundMark x1="32203" y1="27742" x2="29819" y2="25878"/>
                        <a14:backgroundMark x1="40920" y1="27419" x2="40920" y2="18387"/>
                        <a14:backgroundMark x1="40920" y1="18387" x2="36804" y2="10000"/>
                        <a14:backgroundMark x1="38257" y1="25161" x2="38257" y2="22258"/>
                        <a14:backgroundMark x1="30508" y1="19677" x2="29298" y2="18387"/>
                        <a14:backgroundMark x1="40920" y1="18065" x2="49637" y2="1613"/>
                        <a14:backgroundMark x1="49637" y1="1613" x2="50121" y2="0"/>
                        <a14:backgroundMark x1="46247" y1="21935" x2="42857" y2="15806"/>
                        <a14:backgroundMark x1="44552" y1="25161" x2="43826" y2="20968"/>
                        <a14:backgroundMark x1="56174" y1="20323" x2="62228" y2="2903"/>
                        <a14:backgroundMark x1="60291" y1="13548" x2="66828" y2="13226"/>
                        <a14:backgroundMark x1="66828" y1="13226" x2="77966" y2="6129"/>
                        <a14:backgroundMark x1="77966" y1="6129" x2="77966" y2="6129"/>
                        <a14:backgroundMark x1="67797" y1="18065" x2="89104" y2="8387"/>
                        <a14:backgroundMark x1="89104" y1="8387" x2="92494" y2="4194"/>
                        <a14:backgroundMark x1="73608" y1="31935" x2="82567" y2="21613"/>
                        <a14:backgroundMark x1="76998" y1="32903" x2="83293" y2="33226"/>
                        <a14:backgroundMark x1="83293" y1="33226" x2="91283" y2="40645"/>
                        <a14:backgroundMark x1="80291" y1="50887" x2="88620" y2="41290"/>
                        <a14:backgroundMark x1="77724" y1="61613" x2="87651" y2="71290"/>
                        <a14:backgroundMark x1="71913" y1="39677" x2="71913" y2="39677"/>
                        <a14:backgroundMark x1="71671" y1="38065" x2="71671" y2="38065"/>
                        <a14:backgroundMark x1="69249" y1="39677" x2="69249" y2="39677"/>
                        <a14:backgroundMark x1="69492" y1="42258" x2="69492" y2="42258"/>
                        <a14:backgroundMark x1="73123" y1="39677" x2="73123" y2="39677"/>
                        <a14:backgroundMark x1="59564" y1="28065" x2="59564" y2="19677"/>
                        <a14:backgroundMark x1="61985" y1="24839" x2="66344" y2="17419"/>
                        <a14:backgroundMark x1="68281" y1="24839" x2="70702" y2="23548"/>
                        <a14:backgroundMark x1="65133" y1="33871" x2="70218" y2="27742"/>
                        <a14:backgroundMark x1="68281" y1="35161" x2="68281" y2="35161"/>
                        <a14:backgroundMark x1="72881" y1="39677" x2="76029" y2="37742"/>
                        <a14:backgroundMark x1="67312" y1="42258" x2="69734" y2="42258"/>
                        <a14:backgroundMark x1="71671" y1="54194" x2="74818" y2="51613"/>
                        <a14:backgroundMark x1="69492" y1="60323" x2="71186" y2="59032"/>
                        <a14:backgroundMark x1="31235" y1="39355" x2="14286" y2="29355"/>
                        <a14:backgroundMark x1="31235" y1="33871" x2="28571" y2="30645"/>
                        <a14:backgroundMark x1="26150" y1="52258" x2="22034" y2="45161"/>
                        <a14:backgroundMark x1="19200" y1="44674" x2="14528" y2="43871"/>
                        <a14:backgroundMark x1="22034" y1="45161" x2="21537" y2="45076"/>
                        <a14:backgroundMark x1="27119" y1="53226" x2="21550" y2="58065"/>
                        <a14:backgroundMark x1="21550" y1="58065" x2="17433" y2="66129"/>
                        <a14:backgroundMark x1="28808" y1="57617" x2="24213" y2="61290"/>
                        <a14:backgroundMark x1="31719" y1="67419" x2="27119" y2="71935"/>
                        <a14:backgroundMark x1="27119" y1="71935" x2="22518" y2="85484"/>
                        <a14:backgroundMark x1="25908" y1="63226" x2="23487" y2="65484"/>
                        <a14:backgroundMark x1="33414" y1="67742" x2="33414" y2="67742"/>
                        <a14:backgroundMark x1="32930" y1="70968" x2="32930" y2="70968"/>
                        <a14:backgroundMark x1="31961" y1="78387" x2="29298" y2="88710"/>
                        <a14:backgroundMark x1="29298" y1="88710" x2="29056" y2="94839"/>
                        <a14:backgroundMark x1="36320" y1="82903" x2="36562" y2="96129"/>
                        <a14:backgroundMark x1="40920" y1="76774" x2="39225" y2="97097"/>
                        <a14:backgroundMark x1="42373" y1="76129" x2="42373" y2="76452"/>
                        <a14:backgroundMark x1="33172" y1="83548" x2="33172" y2="83548"/>
                        <a14:backgroundMark x1="47942" y1="82903" x2="45278" y2="90968"/>
                        <a14:backgroundMark x1="45278" y1="90968" x2="44794" y2="96452"/>
                        <a14:backgroundMark x1="47458" y1="78387" x2="47458" y2="78387"/>
                        <a14:backgroundMark x1="52542" y1="91290" x2="52542" y2="91290"/>
                        <a14:backgroundMark x1="51090" y1="87097" x2="52542" y2="94839"/>
                        <a14:backgroundMark x1="52542" y1="94839" x2="53511" y2="95806"/>
                        <a14:backgroundMark x1="52785" y1="86129" x2="53269" y2="93548"/>
                        <a14:backgroundMark x1="54884" y1="85534" x2="56901" y2="95161"/>
                        <a14:backgroundMark x1="57385" y1="77742" x2="58596" y2="77742"/>
                        <a14:backgroundMark x1="60137" y1="85068" x2="61501" y2="95161"/>
                        <a14:backgroundMark x1="59322" y1="79032" x2="59489" y2="80265"/>
                        <a14:backgroundMark x1="66828" y1="91290" x2="72639" y2="91290"/>
                        <a14:backgroundMark x1="72639" y1="91290" x2="75303" y2="90323"/>
                        <a14:backgroundMark x1="63680" y1="73226" x2="67070" y2="75484"/>
                        <a14:backgroundMark x1="72860" y1="75075" x2="83535" y2="83226"/>
                        <a14:backgroundMark x1="63680" y1="68065" x2="70843" y2="73534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87" t="1575" r="16328" b="3679"/>
          <a:stretch/>
        </p:blipFill>
        <p:spPr bwMode="auto">
          <a:xfrm>
            <a:off x="8940482" y="286603"/>
            <a:ext cx="1308418" cy="1219200"/>
          </a:xfrm>
          <a:prstGeom prst="rect">
            <a:avLst/>
          </a:prstGeom>
          <a:ln>
            <a:noFill/>
          </a:ln>
          <a:effectLst>
            <a:glow rad="203200">
              <a:schemeClr val="bg1">
                <a:alpha val="85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6C4F27AA-1C62-4775-8BAC-EADD386D30EE}"/>
              </a:ext>
            </a:extLst>
          </p:cNvPr>
          <p:cNvSpPr txBox="1">
            <a:spLocks/>
          </p:cNvSpPr>
          <p:nvPr/>
        </p:nvSpPr>
        <p:spPr>
          <a:xfrm>
            <a:off x="335280" y="2176362"/>
            <a:ext cx="9644382" cy="212131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828000">
              <a:lnSpc>
                <a:spcPct val="80000"/>
              </a:lnSpc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s-ES" sz="2800" b="1" i="1" dirty="0">
                <a:ln w="0"/>
                <a:solidFill>
                  <a:schemeClr val="tx1"/>
                </a:solidFill>
                <a:effectLst>
                  <a:glow rad="3937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Las Claves de Primera Cámara</a:t>
            </a:r>
          </a:p>
          <a:p>
            <a:pPr indent="828000">
              <a:lnSpc>
                <a:spcPct val="80000"/>
              </a:lnSpc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s-ES" sz="2800" b="1" i="1" dirty="0">
                <a:ln w="0"/>
                <a:solidFill>
                  <a:schemeClr val="tx1"/>
                </a:solidFill>
                <a:effectLst>
                  <a:glow rad="3937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Observador y observado</a:t>
            </a:r>
          </a:p>
          <a:p>
            <a:pPr indent="828000">
              <a:lnSpc>
                <a:spcPct val="80000"/>
              </a:lnSpc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s-ES" sz="2800" b="1" i="1" dirty="0">
                <a:ln w="0"/>
                <a:solidFill>
                  <a:schemeClr val="tx1"/>
                </a:solidFill>
                <a:effectLst>
                  <a:glow rad="3937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auto observación</a:t>
            </a:r>
          </a:p>
          <a:p>
            <a:pPr indent="828000">
              <a:lnSpc>
                <a:spcPct val="80000"/>
              </a:lnSpc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s-ES" sz="2800" b="1" i="1" dirty="0">
                <a:ln w="0"/>
                <a:solidFill>
                  <a:schemeClr val="tx1"/>
                </a:solidFill>
                <a:effectLst>
                  <a:glow rad="3937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 atento y lo inatento </a:t>
            </a:r>
            <a:r>
              <a:rPr lang="es-ES" sz="1800" b="1" i="1" dirty="0">
                <a:ln w="0"/>
                <a:solidFill>
                  <a:schemeClr val="tx1"/>
                </a:solidFill>
                <a:effectLst>
                  <a:glow rad="3937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(como lo explica el </a:t>
            </a:r>
            <a:r>
              <a:rPr lang="es-ES" sz="1800" b="1" i="1" dirty="0" err="1">
                <a:ln w="0"/>
                <a:solidFill>
                  <a:schemeClr val="tx1"/>
                </a:solidFill>
                <a:effectLst>
                  <a:glow rad="3937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V.M.Samael</a:t>
            </a:r>
            <a:r>
              <a:rPr lang="es-ES" sz="1800" b="1" i="1" dirty="0">
                <a:ln w="0"/>
                <a:solidFill>
                  <a:schemeClr val="tx1"/>
                </a:solidFill>
                <a:effectLst>
                  <a:glow rad="3937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endParaRPr lang="es-ES" sz="2800" b="1" i="1" dirty="0">
              <a:ln w="0"/>
              <a:solidFill>
                <a:schemeClr val="tx1"/>
              </a:solidFill>
              <a:effectLst>
                <a:glow rad="3937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828000">
              <a:lnSpc>
                <a:spcPct val="80000"/>
              </a:lnSpc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s-ES" sz="2800" b="1" i="1" dirty="0">
                <a:ln w="0"/>
                <a:solidFill>
                  <a:schemeClr val="tx1"/>
                </a:solidFill>
                <a:effectLst>
                  <a:glow rad="3937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Clave SOL</a:t>
            </a:r>
          </a:p>
          <a:p>
            <a:pPr indent="828000">
              <a:lnSpc>
                <a:spcPct val="80000"/>
              </a:lnSpc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s-ES" sz="2800" b="1" i="1" dirty="0">
                <a:ln w="0"/>
                <a:solidFill>
                  <a:schemeClr val="tx1"/>
                </a:solidFill>
                <a:effectLst>
                  <a:glow rad="3937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Estar en el umbral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DE2802E-03AA-4DAD-B4DE-D0A812E09628}"/>
              </a:ext>
            </a:extLst>
          </p:cNvPr>
          <p:cNvSpPr txBox="1"/>
          <p:nvPr/>
        </p:nvSpPr>
        <p:spPr>
          <a:xfrm>
            <a:off x="2422433" y="5674694"/>
            <a:ext cx="6664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ln w="0"/>
                <a:effectLst>
                  <a:glow rad="2667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OBSERVAR EL ORIGEN DEL MIEDO</a:t>
            </a:r>
          </a:p>
        </p:txBody>
      </p:sp>
    </p:spTree>
    <p:extLst>
      <p:ext uri="{BB962C8B-B14F-4D97-AF65-F5344CB8AC3E}">
        <p14:creationId xmlns:p14="http://schemas.microsoft.com/office/powerpoint/2010/main" val="198826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870A7279-37DD-449A-AB8B-8143022AA8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5873306-8B6F-490A-80F8-BB5FF627BE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7"/>
          <a:stretch/>
        </p:blipFill>
        <p:spPr>
          <a:xfrm>
            <a:off x="0" y="0"/>
            <a:ext cx="10247242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72A281-BC2B-4786-A6C8-DF589BB39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1679" y="1561253"/>
            <a:ext cx="6068501" cy="2873587"/>
          </a:xfrm>
          <a:effectLst>
            <a:glow rad="127000">
              <a:schemeClr val="bg1"/>
            </a:glow>
          </a:effectLst>
        </p:spPr>
        <p:txBody>
          <a:bodyPr>
            <a:normAutofit fontScale="92500" lnSpcReduction="10000"/>
          </a:bodyPr>
          <a:lstStyle/>
          <a:p>
            <a:pPr algn="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“Existen tres enemigos de la enseñanza gnóstica: </a:t>
            </a:r>
          </a:p>
          <a:p>
            <a:pPr algn="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fanatismo, el miedo y la ignorancia” </a:t>
            </a:r>
          </a:p>
        </p:txBody>
      </p:sp>
      <p:pic>
        <p:nvPicPr>
          <p:cNvPr id="2" name="LOS MIEDOS VM SAMAEL AUN WEOR">
            <a:hlinkClick r:id="" action="ppaction://media"/>
            <a:extLst>
              <a:ext uri="{FF2B5EF4-FFF2-40B4-BE49-F238E27FC236}">
                <a16:creationId xmlns:a16="http://schemas.microsoft.com/office/drawing/2014/main" id="{72FC3DC4-A4D3-4C1B-B089-21BF20220B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86068" y="5752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4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CCB0A4-B025-45FB-BDB2-58AB947DE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96D7AA2-7196-42DD-B2C3-2B0D5FE08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2547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50D7503-0F6E-43F6-8AA5-4D50D179B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9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50D7503-0F6E-43F6-8AA5-4D50D179B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A1E0018-2A40-46E0-8771-FC338590BB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/>
          <a:stretch/>
        </p:blipFill>
        <p:spPr>
          <a:xfrm>
            <a:off x="0" y="367525"/>
            <a:ext cx="12192000" cy="649047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5448975-5C94-4E7D-82CE-1CC1CD6CB773}"/>
              </a:ext>
            </a:extLst>
          </p:cNvPr>
          <p:cNvSpPr txBox="1"/>
          <p:nvPr/>
        </p:nvSpPr>
        <p:spPr>
          <a:xfrm>
            <a:off x="487680" y="2667000"/>
            <a:ext cx="11109960" cy="369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El miedo es dolor, el miedo es desesperación</a:t>
            </a:r>
            <a:r>
              <a:rPr lang="es-ES" sz="3200" i="1" dirty="0">
                <a:latin typeface="Arial" panose="020B0604020202020204" pitchFamily="34" charset="0"/>
                <a:cs typeface="Arial" panose="020B0604020202020204" pitchFamily="34" charset="0"/>
              </a:rPr>
              <a:t>; el miedo </a:t>
            </a:r>
            <a:r>
              <a:rPr lang="es-E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hace sentir inseguridad.</a:t>
            </a:r>
            <a:r>
              <a:rPr lang="es-ES" sz="3200" i="1" dirty="0">
                <a:latin typeface="Arial" panose="020B0604020202020204" pitchFamily="34" charset="0"/>
                <a:cs typeface="Arial" panose="020B0604020202020204" pitchFamily="34" charset="0"/>
              </a:rPr>
              <a:t> La inseguridad es una falta gravísima que debemos eliminar, porque ese detalle </a:t>
            </a:r>
            <a:r>
              <a:rPr lang="es-E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carcome el Alma</a:t>
            </a:r>
            <a:r>
              <a:rPr lang="es-ES" sz="3200" i="1" dirty="0">
                <a:latin typeface="Arial" panose="020B0604020202020204" pitchFamily="34" charset="0"/>
                <a:cs typeface="Arial" panose="020B0604020202020204" pitchFamily="34" charset="0"/>
              </a:rPr>
              <a:t>. La inseguridad, por una conducta gregaria</a:t>
            </a:r>
            <a:endParaRPr lang="pt-BR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85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50D7503-0F6E-43F6-8AA5-4D50D179B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A1E0018-2A40-46E0-8771-FC338590BB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/>
          <a:stretch/>
        </p:blipFill>
        <p:spPr>
          <a:xfrm>
            <a:off x="0" y="367525"/>
            <a:ext cx="12192000" cy="649047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5448975-5C94-4E7D-82CE-1CC1CD6CB773}"/>
              </a:ext>
            </a:extLst>
          </p:cNvPr>
          <p:cNvSpPr txBox="1"/>
          <p:nvPr/>
        </p:nvSpPr>
        <p:spPr>
          <a:xfrm>
            <a:off x="487680" y="2667000"/>
            <a:ext cx="11109960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El miedo es ignorancia </a:t>
            </a:r>
            <a:r>
              <a:rPr lang="es-ES" sz="3200" i="1" dirty="0">
                <a:latin typeface="Arial" panose="020B0604020202020204" pitchFamily="34" charset="0"/>
                <a:cs typeface="Arial" panose="020B0604020202020204" pitchFamily="34" charset="0"/>
              </a:rPr>
              <a:t>y para más tristeza, esa ignorancia no se le puede quitar a la persona, hasta que no haga conciencia de lo que verdaderamente es, como ser humano.</a:t>
            </a:r>
            <a:endParaRPr lang="pt-BR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35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50D7503-0F6E-43F6-8AA5-4D50D179B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A1E0018-2A40-46E0-8771-FC338590BB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/>
          <a:stretch/>
        </p:blipFill>
        <p:spPr>
          <a:xfrm>
            <a:off x="0" y="367525"/>
            <a:ext cx="12192000" cy="649047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5448975-5C94-4E7D-82CE-1CC1CD6CB773}"/>
              </a:ext>
            </a:extLst>
          </p:cNvPr>
          <p:cNvSpPr txBox="1"/>
          <p:nvPr/>
        </p:nvSpPr>
        <p:spPr>
          <a:xfrm>
            <a:off x="655320" y="3612762"/>
            <a:ext cx="1193292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El miedo es un terrible enemigo de la </a:t>
            </a:r>
            <a:r>
              <a:rPr lang="es-E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auto-realización</a:t>
            </a:r>
            <a:r>
              <a:rPr lang="es-E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pt-BR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29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01AA1C95-D587-4465-8C10-77FF55674E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8" r="84496" b="104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C06937C-BEA0-4B55-AC92-C674B090E1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491" r="22468" b="10609"/>
          <a:stretch/>
        </p:blipFill>
        <p:spPr>
          <a:xfrm>
            <a:off x="2909212" y="0"/>
            <a:ext cx="957072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980F795-6902-4951-8A1F-5F30575F3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920" y="0"/>
            <a:ext cx="6240780" cy="6639559"/>
          </a:xfrm>
        </p:spPr>
        <p:txBody>
          <a:bodyPr>
            <a:normAutofit/>
          </a:bodyPr>
          <a:lstStyle/>
          <a:p>
            <a:pPr indent="0" algn="ctr">
              <a:lnSpc>
                <a:spcPct val="150000"/>
              </a:lnSpc>
              <a:spcBef>
                <a:spcPts val="3000"/>
              </a:spcBef>
              <a:spcAft>
                <a:spcPts val="3000"/>
              </a:spcAft>
              <a:buNone/>
            </a:pPr>
            <a:r>
              <a:rPr lang="es-ES" sz="3600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Falsa Personalidad se sustenta en nosotros con el Miedo.  El Miedo no es un “Yo”; el miedo es una legión, que da vida a la Falsa Personalidad; por eso yo les digo: “el 80% del dolor humano es debido al miedo”. </a:t>
            </a:r>
            <a:endParaRPr lang="pt-BR" sz="3600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CB9C83C-4013-49DD-BD18-225926140E93}"/>
              </a:ext>
            </a:extLst>
          </p:cNvPr>
          <p:cNvSpPr txBox="1"/>
          <p:nvPr/>
        </p:nvSpPr>
        <p:spPr>
          <a:xfrm>
            <a:off x="7209647" y="6270227"/>
            <a:ext cx="2312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V.M. Lakhsmi Daimon </a:t>
            </a:r>
          </a:p>
        </p:txBody>
      </p:sp>
    </p:spTree>
    <p:extLst>
      <p:ext uri="{BB962C8B-B14F-4D97-AF65-F5344CB8AC3E}">
        <p14:creationId xmlns:p14="http://schemas.microsoft.com/office/powerpoint/2010/main" val="1841477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01AA1C95-D587-4465-8C10-77FF55674E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8" r="84496" b="104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3A3DCD1-DA89-46FE-8977-A681B3A22F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21"/>
          <a:stretch/>
        </p:blipFill>
        <p:spPr>
          <a:xfrm>
            <a:off x="0" y="-137160"/>
            <a:ext cx="12192000" cy="699516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980F795-6902-4951-8A1F-5F30575F3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27001"/>
            <a:ext cx="8153400" cy="18796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3000"/>
              </a:spcBef>
              <a:spcAft>
                <a:spcPts val="3000"/>
              </a:spcAft>
            </a:pPr>
            <a:r>
              <a:rPr lang="es-ES" sz="4800" b="1" i="1" dirty="0">
                <a:ln w="0"/>
                <a:solidFill>
                  <a:schemeClr val="tx1"/>
                </a:solidFill>
                <a:effectLst>
                  <a:glow rad="6731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El Miedo es El Ausencia del SER</a:t>
            </a:r>
            <a:endParaRPr lang="pt-BR" sz="4800" b="1" i="1" dirty="0">
              <a:ln w="0"/>
              <a:solidFill>
                <a:schemeClr val="tx1"/>
              </a:solidFill>
              <a:effectLst>
                <a:glow rad="6731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13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25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125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3371CF-EFBF-46A3-B4AB-3C36BF8D2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5EEB599-DE3B-4B1A-9061-824D8AC71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4" b="11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B10D58-C1A1-46B8-B6FE-F59B0B21E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4001562"/>
            <a:ext cx="8890000" cy="3447196"/>
          </a:xfrm>
        </p:spPr>
        <p:txBody>
          <a:bodyPr>
            <a:normAutofit/>
          </a:bodyPr>
          <a:lstStyle/>
          <a:p>
            <a:pPr lvl="0" algn="ctr"/>
            <a:r>
              <a:rPr lang="es-ES" sz="3200" i="1" dirty="0">
                <a:ln w="0"/>
                <a:solidFill>
                  <a:schemeClr val="tx1"/>
                </a:solidFill>
                <a:effectLst>
                  <a:glow rad="254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Debemos vivir siempre el presente, porque la vida es tan solo un instante eterno, debemos liberarnos de toda clase de conceptos, de preconceptos y de celos, debemos movernos únicamente bajo los impulsos del Intimo. </a:t>
            </a:r>
            <a:endParaRPr lang="pt-BR" sz="3200" i="1" dirty="0">
              <a:ln w="0"/>
              <a:solidFill>
                <a:schemeClr val="tx1"/>
              </a:solidFill>
              <a:effectLst>
                <a:glow rad="2540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88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537</Words>
  <Application>Microsoft Office PowerPoint</Application>
  <PresentationFormat>Widescreen</PresentationFormat>
  <Paragraphs>57</Paragraphs>
  <Slides>18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RetrospectVTI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…la Personalidad nunca quiere que la descubran tal y como es, porque ella es quien nutre a los yoes, y tiene cierta sapiencia para poder seguir consumiéndonos dentro de ese mundo tan fantasioso, como es donde ella vive. </vt:lpstr>
      <vt:lpstr>Apresentação do PowerPoint</vt:lpstr>
      <vt:lpstr>Apresentação do PowerPoint</vt:lpstr>
      <vt:lpstr>Apresentação do PowerPoint</vt:lpstr>
      <vt:lpstr>Apresentação do PowerPoint</vt:lpstr>
      <vt:lpstr>Miedos Mas comunes:</vt:lpstr>
      <vt:lpstr>  Herramientas que nos  brinda la Gnosis :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Gnosis</dc:title>
  <dc:creator>Juliana Dahyr</dc:creator>
  <cp:lastModifiedBy>JuJu</cp:lastModifiedBy>
  <cp:revision>56</cp:revision>
  <dcterms:created xsi:type="dcterms:W3CDTF">2019-06-25T01:37:30Z</dcterms:created>
  <dcterms:modified xsi:type="dcterms:W3CDTF">2019-09-01T05:24:12Z</dcterms:modified>
</cp:coreProperties>
</file>